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50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50" y="0"/>
            <a:ext cx="5269101" cy="6858000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1189132" y="1055832"/>
            <a:ext cx="282383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ROOF INSURANCE EXPERTS!</a:t>
            </a:r>
            <a:endParaRPr lang="en-US" sz="1795" dirty="0"/>
          </a:p>
        </p:txBody>
      </p:sp>
      <p:sp>
        <p:nvSpPr>
          <p:cNvPr id="4" name="Text 2"/>
          <p:cNvSpPr txBox="1"/>
          <p:nvPr/>
        </p:nvSpPr>
        <p:spPr>
          <a:xfrm>
            <a:off x="1189132" y="1436543"/>
            <a:ext cx="246199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96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WE'LL HELP WIN YOUR CLAIMOR WE'LL WORK FOR FREE!</a:t>
            </a:r>
            <a:endParaRPr lang="en-US" sz="1496" dirty="0"/>
          </a:p>
        </p:txBody>
      </p:sp>
      <p:sp>
        <p:nvSpPr>
          <p:cNvPr id="5" name="Shape 3"/>
          <p:cNvSpPr/>
          <p:nvPr/>
        </p:nvSpPr>
        <p:spPr>
          <a:xfrm>
            <a:off x="848674" y="2178050"/>
            <a:ext cx="3571754" cy="25400"/>
          </a:xfrm>
          <a:prstGeom prst="rect">
            <a:avLst/>
          </a:prstGeom>
          <a:noFill/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 txBox="1"/>
          <p:nvPr/>
        </p:nvSpPr>
        <p:spPr>
          <a:xfrm>
            <a:off x="253365" y="2330450"/>
            <a:ext cx="4762371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591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UNDERSTANDING YOUR CONTINGENCY AGREEMENT</a:t>
            </a:r>
            <a:endParaRPr lang="en-US" sz="3591" dirty="0"/>
          </a:p>
        </p:txBody>
      </p:sp>
      <p:sp>
        <p:nvSpPr>
          <p:cNvPr id="7" name="Text 5"/>
          <p:cNvSpPr txBox="1"/>
          <p:nvPr/>
        </p:nvSpPr>
        <p:spPr>
          <a:xfrm>
            <a:off x="1001682" y="361950"/>
            <a:ext cx="319873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96" dirty="0">
                <a:solidFill>
                  <a:srgbClr val="CCCCCC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A Complete Step-by-Step Guide to theRoofing Insurance Claim Process</a:t>
            </a:r>
            <a:endParaRPr lang="en-US" sz="1496" dirty="0"/>
          </a:p>
        </p:txBody>
      </p:sp>
      <p:sp>
        <p:nvSpPr>
          <p:cNvPr id="8" name="Shape 6"/>
          <p:cNvSpPr/>
          <p:nvPr/>
        </p:nvSpPr>
        <p:spPr>
          <a:xfrm>
            <a:off x="848674" y="4152900"/>
            <a:ext cx="3571754" cy="25400"/>
          </a:xfrm>
          <a:prstGeom prst="rect">
            <a:avLst/>
          </a:prstGeom>
          <a:noFill/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 txBox="1"/>
          <p:nvPr/>
        </p:nvSpPr>
        <p:spPr>
          <a:xfrm>
            <a:off x="1872324" y="4349102"/>
            <a:ext cx="1991383" cy="3460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</a:t>
            </a:r>
            <a:endParaRPr lang="en-US" sz="1795" dirty="0"/>
          </a:p>
        </p:txBody>
      </p:sp>
      <p:sp>
        <p:nvSpPr>
          <p:cNvPr id="10" name="Text 8"/>
          <p:cNvSpPr txBox="1"/>
          <p:nvPr/>
        </p:nvSpPr>
        <p:spPr>
          <a:xfrm>
            <a:off x="1189132" y="6313627"/>
            <a:ext cx="3359537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904-891-8435</a:t>
            </a:r>
            <a:endParaRPr lang="en-US" sz="3600" dirty="0"/>
          </a:p>
        </p:txBody>
      </p:sp>
      <p:sp>
        <p:nvSpPr>
          <p:cNvPr id="11" name="Text 9"/>
          <p:cNvSpPr txBox="1"/>
          <p:nvPr/>
        </p:nvSpPr>
        <p:spPr>
          <a:xfrm>
            <a:off x="958905" y="4943405"/>
            <a:ext cx="3461523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LAND Roofing Company</a:t>
            </a:r>
            <a:endParaRPr lang="en-US" sz="2400" dirty="0"/>
          </a:p>
        </p:txBody>
      </p:sp>
      <p:sp>
        <p:nvSpPr>
          <p:cNvPr id="12" name="Text 10"/>
          <p:cNvSpPr txBox="1"/>
          <p:nvPr/>
        </p:nvSpPr>
        <p:spPr>
          <a:xfrm>
            <a:off x="573238" y="5356155"/>
            <a:ext cx="416152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999999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Florida State Certified Roofing LIC# CCC1326379</a:t>
            </a:r>
            <a:endParaRPr lang="en-US" sz="1496" dirty="0"/>
          </a:p>
        </p:txBody>
      </p:sp>
      <p:sp>
        <p:nvSpPr>
          <p:cNvPr id="13" name="Text 11"/>
          <p:cNvSpPr txBox="1"/>
          <p:nvPr/>
        </p:nvSpPr>
        <p:spPr>
          <a:xfrm>
            <a:off x="1494853" y="5675312"/>
            <a:ext cx="231829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i="1" dirty="0">
                <a:solidFill>
                  <a:srgbClr val="999999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"IN BUSINESS SINCE 1937"</a:t>
            </a:r>
            <a:endParaRPr lang="en-US" sz="1496" dirty="0"/>
          </a:p>
        </p:txBody>
      </p:sp>
      <p:sp>
        <p:nvSpPr>
          <p:cNvPr id="14" name="Shape 12"/>
          <p:cNvSpPr/>
          <p:nvPr/>
        </p:nvSpPr>
        <p:spPr>
          <a:xfrm>
            <a:off x="5269101" y="0"/>
            <a:ext cx="6892419" cy="68580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rcRect l="21883" r="21883"/>
          <a:stretch/>
        </p:blipFill>
        <p:spPr>
          <a:xfrm>
            <a:off x="5269101" y="0"/>
            <a:ext cx="68924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00897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14945" y="127000"/>
            <a:ext cx="3131631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4: INSURANCE FOLLOW-UP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349500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71417" y="2463800"/>
            <a:ext cx="7601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I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111500"/>
            <a:ext cx="365637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INSURANCE FOLLOW-UP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740150"/>
            <a:ext cx="365637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Average 18 calls per claim</a:t>
            </a:r>
            <a:endParaRPr lang="en-US" sz="1795" dirty="0"/>
          </a:p>
        </p:txBody>
      </p:sp>
      <p:sp>
        <p:nvSpPr>
          <p:cNvPr id="8" name="Text 6"/>
          <p:cNvSpPr txBox="1"/>
          <p:nvPr/>
        </p:nvSpPr>
        <p:spPr>
          <a:xfrm>
            <a:off x="405384" y="4178300"/>
            <a:ext cx="365637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Persistent follow-up with carrier to get first ACV check sent</a:t>
            </a:r>
            <a:endParaRPr lang="en-US" sz="1496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rcRect t="-17650" b="-17650"/>
          <a:stretch/>
        </p:blipFill>
        <p:spPr>
          <a:xfrm>
            <a:off x="4669834" y="742950"/>
            <a:ext cx="7288994" cy="551815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E79B5FA-724B-ADC8-A1DE-FF6FCEDF325D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43A0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34541" y="127000"/>
            <a:ext cx="309234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5: FINANCIAL COLLECTION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330450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65083" y="2444750"/>
            <a:ext cx="8867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J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092450"/>
            <a:ext cx="4912906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COLLECT FUNDS &amp; CONFIRM COLORS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4197350"/>
            <a:ext cx="491290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Meet with homeowner to collect cleared funds from mortgage/bank and confirm color selections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1741" b="-31741"/>
          <a:stretch/>
        </p:blipFill>
        <p:spPr>
          <a:xfrm>
            <a:off x="5926366" y="742950"/>
            <a:ext cx="6032462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AD736D60-BB30-789F-7D58-4CABC8D81EF2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6A69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59283" y="127000"/>
            <a:ext cx="304295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6: PERMITS &amp; MATERIALS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3413" y="2682875"/>
            <a:ext cx="15201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K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90439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NOTICE OF COMMENCEMENT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90439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Collect signed Notice of Commencement (N.O.C.) to file building permit at homeowner's address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1626" b="-31626"/>
          <a:stretch/>
        </p:blipFill>
        <p:spPr>
          <a:xfrm>
            <a:off x="5917854" y="742950"/>
            <a:ext cx="6040974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AF434365-4777-013B-9CD9-D0E848881BE4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6A69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59283" y="127000"/>
            <a:ext cx="304295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6: PERMITS &amp; MATERIALS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49248" y="2682875"/>
            <a:ext cx="12034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L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66389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ORDER MATERIALS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66389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Create/order material list, schedule labor, and pay for products/materials to start repairs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8500" b="-28500"/>
          <a:stretch/>
        </p:blipFill>
        <p:spPr>
          <a:xfrm>
            <a:off x="5677355" y="742950"/>
            <a:ext cx="6281473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CAB79FF6-EBA0-61B4-695E-D597DADD8B2E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6A69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59283" y="127000"/>
            <a:ext cx="304295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6: PERMITS &amp; MATERIALS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08076" y="2682875"/>
            <a:ext cx="202692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M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48525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SCHEDULE DELIVERY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48525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Inform homeowner of materials drop on roof/driveway and confirm labor schedule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6330" b="-26330"/>
          <a:stretch/>
        </p:blipFill>
        <p:spPr>
          <a:xfrm>
            <a:off x="5498713" y="742950"/>
            <a:ext cx="6460115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41695C8F-2EC3-0CE1-A71A-EBEEBF1E6B9E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E91E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906374" y="127000"/>
            <a:ext cx="234877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7: CONSTRUCTION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0245" y="2682875"/>
            <a:ext cx="15835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N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97001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RE-ROOFING WORK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97001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Re-roofing takes place while documenting all extra damages found. ACV deposit minimum required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2522" b="-32522"/>
          <a:stretch/>
        </p:blipFill>
        <p:spPr>
          <a:xfrm>
            <a:off x="5983472" y="742950"/>
            <a:ext cx="5975356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6203800A-1463-67B4-4D3C-DB09D72AE97D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E91E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906374" y="127000"/>
            <a:ext cx="234877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7: CONSTRUCTION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27078" y="2682875"/>
            <a:ext cx="16468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O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73931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SUPPLEMENT SUBMISSION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73931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If additional damages found, create supplement to submit to carrier for additional payment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9454" b="-29454"/>
          <a:stretch/>
        </p:blipFill>
        <p:spPr>
          <a:xfrm>
            <a:off x="5752771" y="742950"/>
            <a:ext cx="6206057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BB9180CC-226D-C3F9-113A-B58B6DF72371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7B1FA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443389" y="127000"/>
            <a:ext cx="327474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8: INSPECTIONS &amp; PAYMENT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6580" y="2682875"/>
            <a:ext cx="14568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68002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DRY-IN INSPECTION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68002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Schedule and coordinate roofing dry-in inspections with city/county building department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8703" b="-28703"/>
          <a:stretch/>
        </p:blipFill>
        <p:spPr>
          <a:xfrm>
            <a:off x="5693488" y="742950"/>
            <a:ext cx="6265340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74A1340F-A736-91E1-EA2E-906BDF4296EA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7B1FA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443389" y="127000"/>
            <a:ext cx="327474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8: INSPECTIONS &amp; PAYMENT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349500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27078" y="2463800"/>
            <a:ext cx="16468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Q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111500"/>
            <a:ext cx="456027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COLLECT FINAL PAYMENT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740150"/>
            <a:ext cx="456027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Remaining 50% balance</a:t>
            </a:r>
            <a:endParaRPr lang="en-US" sz="1795" dirty="0"/>
          </a:p>
        </p:txBody>
      </p:sp>
      <p:sp>
        <p:nvSpPr>
          <p:cNvPr id="8" name="Text 6"/>
          <p:cNvSpPr txBox="1"/>
          <p:nvPr/>
        </p:nvSpPr>
        <p:spPr>
          <a:xfrm>
            <a:off x="405384" y="4178300"/>
            <a:ext cx="456027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Collect remaining 50% balance immediately after work completion from homeowner</a:t>
            </a:r>
            <a:endParaRPr lang="en-US" sz="1496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rcRect t="-27226" b="-27226"/>
          <a:stretch/>
        </p:blipFill>
        <p:spPr>
          <a:xfrm>
            <a:off x="5573733" y="742950"/>
            <a:ext cx="6385095" cy="551815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360AC9E-7368-8DA4-3D12-A4F8D50DC7E6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7B1FA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443389" y="127000"/>
            <a:ext cx="327474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8: INSPECTIONS &amp; PAYMENT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0245" y="2682875"/>
            <a:ext cx="15835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38331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FINAL INSPECTION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38331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Schedule and coordinate final inspections with city/county building department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5144" b="-25144"/>
          <a:stretch/>
        </p:blipFill>
        <p:spPr>
          <a:xfrm>
            <a:off x="5396773" y="742950"/>
            <a:ext cx="6562055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17979D60-8B80-30B6-A95B-31F5B3B6F524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663104" y="127000"/>
            <a:ext cx="283521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1: INITIAL ASSESSMENT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3413" y="2682875"/>
            <a:ext cx="15201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A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80423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INITIAL CONSULTATION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80423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4+ hours minimum with homeowner including first meeting, phone calls, and check collection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0294" b="-30294"/>
          <a:stretch/>
        </p:blipFill>
        <p:spPr>
          <a:xfrm>
            <a:off x="5817696" y="742950"/>
            <a:ext cx="6141132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9B6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93428" y="127000"/>
            <a:ext cx="297456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9: PROJECT COMPLETION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6580" y="2682875"/>
            <a:ext cx="14568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S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5048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COMPLETION DOCUMENTATION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5048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Submit new roof completion/install photos to insurance carrier proving completion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6562" b="-26562"/>
          <a:stretch/>
        </p:blipFill>
        <p:spPr>
          <a:xfrm>
            <a:off x="5518309" y="742950"/>
            <a:ext cx="6440519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611406AC-B1F5-2882-B6BF-93AB57196F21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9B6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93428" y="127000"/>
            <a:ext cx="297456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9: PROJECT COMPLETION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46081" y="2682875"/>
            <a:ext cx="12668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T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30918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WARRANTY REGISTRATION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30918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Register new roof with chosen manufacturer for extended warranty coverage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4305" b="-24305"/>
          <a:stretch/>
        </p:blipFill>
        <p:spPr>
          <a:xfrm>
            <a:off x="5322644" y="742950"/>
            <a:ext cx="6636184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A66D52BD-272B-9B5D-49F7-1024B6356A2B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9B6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93428" y="127000"/>
            <a:ext cx="297456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9: PROJECT COMPLETION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27078" y="2682875"/>
            <a:ext cx="16468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U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95526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LIEN &amp; PERMIT CLOSEOUT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95526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Help closing out/removing/satisfying any sub-contractor notices, liens, permits, insurance requests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2319" b="-32319"/>
          <a:stretch/>
        </p:blipFill>
        <p:spPr>
          <a:xfrm>
            <a:off x="5968725" y="742950"/>
            <a:ext cx="5990103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C42F2B27-28EA-585B-3C5F-2281147170C7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9B6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93428" y="127000"/>
            <a:ext cx="297456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9: PROJECT COMPLETION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3413" y="2682875"/>
            <a:ext cx="15201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V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48525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COORDINATE INSPECTIONS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48525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Coordinate any wind mitigation or 4-point inspections promised or sold separately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6330" b="-26330"/>
          <a:stretch/>
        </p:blipFill>
        <p:spPr>
          <a:xfrm>
            <a:off x="5498713" y="742950"/>
            <a:ext cx="6460115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BA6C5764-A59A-76E3-FF73-F29B479101D2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29B6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593428" y="127000"/>
            <a:ext cx="297456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9: PROJECT COMPLETION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598575" y="2682875"/>
            <a:ext cx="22169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W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98881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PROJECT ARCHIVAL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98881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Close out project and upload all documentation to Google Drive/CRM and send to insurance carrier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2783" b="-32783"/>
          <a:stretch/>
        </p:blipFill>
        <p:spPr>
          <a:xfrm>
            <a:off x="6002276" y="742950"/>
            <a:ext cx="5956552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13B336C4-C8B8-0B2E-7700-FE7A98A2532F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1117600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73713" y="238125"/>
            <a:ext cx="304038" cy="3048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4779097" y="152400"/>
            <a:ext cx="26033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IMPORTANT NOTES</a:t>
            </a:r>
            <a:endParaRPr lang="en-US" sz="2993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83769" y="238125"/>
            <a:ext cx="304038" cy="304800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5190815" y="679450"/>
            <a:ext cx="1779889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Please Read Carefully</a:t>
            </a:r>
            <a:endParaRPr lang="en-US" sz="1795" dirty="0"/>
          </a:p>
        </p:txBody>
      </p:sp>
      <p:sp>
        <p:nvSpPr>
          <p:cNvPr id="7" name="Shape 3"/>
          <p:cNvSpPr/>
          <p:nvPr/>
        </p:nvSpPr>
        <p:spPr>
          <a:xfrm>
            <a:off x="202692" y="1320800"/>
            <a:ext cx="5802059" cy="2393950"/>
          </a:xfrm>
          <a:prstGeom prst="roundRect">
            <a:avLst>
              <a:gd name="adj" fmla="val 1621"/>
            </a:avLst>
          </a:prstGeom>
          <a:solidFill>
            <a:srgbClr val="FFFFFF"/>
          </a:solidFill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0721" y="1982788"/>
            <a:ext cx="253365" cy="254000"/>
          </a:xfrm>
          <a:prstGeom prst="rect">
            <a:avLst/>
          </a:prstGeom>
        </p:spPr>
      </p:pic>
      <p:sp>
        <p:nvSpPr>
          <p:cNvPr id="9" name="Text 4"/>
          <p:cNvSpPr txBox="1"/>
          <p:nvPr/>
        </p:nvSpPr>
        <p:spPr>
          <a:xfrm>
            <a:off x="785432" y="1966912"/>
            <a:ext cx="196991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CONTRACTOR PAYMENT</a:t>
            </a:r>
            <a:endParaRPr lang="en-US" sz="1795" dirty="0"/>
          </a:p>
        </p:txBody>
      </p:sp>
      <p:sp>
        <p:nvSpPr>
          <p:cNvPr id="10" name="Text 5"/>
          <p:cNvSpPr txBox="1"/>
          <p:nvPr/>
        </p:nvSpPr>
        <p:spPr>
          <a:xfrm>
            <a:off x="430721" y="2354263"/>
            <a:ext cx="534600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Your contractor is not your bank — they do not 'wait' to be paid. They can help facilitate the process but cannot negotiate or sue your insurance carrier. Only you, a P.A., or lawyer can.</a:t>
            </a:r>
            <a:endParaRPr lang="en-US" sz="1496" dirty="0"/>
          </a:p>
        </p:txBody>
      </p:sp>
      <p:sp>
        <p:nvSpPr>
          <p:cNvPr id="11" name="Shape 6"/>
          <p:cNvSpPr/>
          <p:nvPr/>
        </p:nvSpPr>
        <p:spPr>
          <a:xfrm>
            <a:off x="6156770" y="1320800"/>
            <a:ext cx="5802059" cy="2393950"/>
          </a:xfrm>
          <a:prstGeom prst="roundRect">
            <a:avLst>
              <a:gd name="adj" fmla="val 1621"/>
            </a:avLst>
          </a:prstGeom>
          <a:solidFill>
            <a:srgbClr val="F5F5F5"/>
          </a:solidFill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84798" y="1982788"/>
            <a:ext cx="253365" cy="254000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6739509" y="1966912"/>
            <a:ext cx="3319081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RARE CASE — WAITING ON INSURANCE</a:t>
            </a:r>
            <a:endParaRPr lang="en-US" sz="1795" dirty="0"/>
          </a:p>
        </p:txBody>
      </p:sp>
      <p:sp>
        <p:nvSpPr>
          <p:cNvPr id="14" name="Text 8"/>
          <p:cNvSpPr txBox="1"/>
          <p:nvPr/>
        </p:nvSpPr>
        <p:spPr>
          <a:xfrm>
            <a:off x="6384798" y="2354263"/>
            <a:ext cx="534600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If contractor waits on insurance proceeds (no financing), contractor is 100% entitled to recoverable depreciation checks, supplement checks, 1st ACV check, and your deductible.</a:t>
            </a:r>
            <a:endParaRPr lang="en-US" sz="1496" dirty="0"/>
          </a:p>
        </p:txBody>
      </p:sp>
      <p:sp>
        <p:nvSpPr>
          <p:cNvPr id="15" name="Shape 9"/>
          <p:cNvSpPr/>
          <p:nvPr/>
        </p:nvSpPr>
        <p:spPr>
          <a:xfrm>
            <a:off x="202692" y="3867150"/>
            <a:ext cx="5802059" cy="2393950"/>
          </a:xfrm>
          <a:prstGeom prst="roundRect">
            <a:avLst>
              <a:gd name="adj" fmla="val 1621"/>
            </a:avLst>
          </a:prstGeom>
          <a:solidFill>
            <a:srgbClr val="F5F5F5"/>
          </a:solidFill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0721" y="4529138"/>
            <a:ext cx="253365" cy="254000"/>
          </a:xfrm>
          <a:prstGeom prst="rect">
            <a:avLst/>
          </a:prstGeom>
        </p:spPr>
      </p:pic>
      <p:sp>
        <p:nvSpPr>
          <p:cNvPr id="17" name="Text 10"/>
          <p:cNvSpPr txBox="1"/>
          <p:nvPr/>
        </p:nvSpPr>
        <p:spPr>
          <a:xfrm>
            <a:off x="785432" y="4513263"/>
            <a:ext cx="353444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N.T.O.'S / PRE-LIENS (FL STATUTES 713 PT1)</a:t>
            </a:r>
            <a:endParaRPr lang="en-US" sz="1795" dirty="0"/>
          </a:p>
        </p:txBody>
      </p:sp>
      <p:sp>
        <p:nvSpPr>
          <p:cNvPr id="18" name="Text 11"/>
          <p:cNvSpPr txBox="1"/>
          <p:nvPr/>
        </p:nvSpPr>
        <p:spPr>
          <a:xfrm>
            <a:off x="430721" y="4900613"/>
            <a:ext cx="534600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Sub-contractors or suppliers may send a Notice to Owner (N.T.O.) to secure payment and lien rights. A contractor may lien the customer's home to recover unpaid construction costs.</a:t>
            </a:r>
            <a:endParaRPr lang="en-US" sz="1496" dirty="0"/>
          </a:p>
        </p:txBody>
      </p:sp>
      <p:sp>
        <p:nvSpPr>
          <p:cNvPr id="19" name="Shape 12"/>
          <p:cNvSpPr/>
          <p:nvPr/>
        </p:nvSpPr>
        <p:spPr>
          <a:xfrm>
            <a:off x="6156770" y="3867150"/>
            <a:ext cx="5802059" cy="2393950"/>
          </a:xfrm>
          <a:prstGeom prst="roundRect">
            <a:avLst>
              <a:gd name="adj" fmla="val 1621"/>
            </a:avLst>
          </a:prstGeom>
          <a:solidFill>
            <a:srgbClr val="FFFFFF"/>
          </a:solidFill>
          <a:ln w="25337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84798" y="4529138"/>
            <a:ext cx="253365" cy="254000"/>
          </a:xfrm>
          <a:prstGeom prst="rect">
            <a:avLst/>
          </a:prstGeom>
        </p:spPr>
      </p:pic>
      <p:sp>
        <p:nvSpPr>
          <p:cNvPr id="21" name="Text 13"/>
          <p:cNvSpPr txBox="1"/>
          <p:nvPr/>
        </p:nvSpPr>
        <p:spPr>
          <a:xfrm>
            <a:off x="6739509" y="4513263"/>
            <a:ext cx="26033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DEDUCTIBLES — FLORIDA LAW</a:t>
            </a:r>
            <a:endParaRPr lang="en-US" sz="1795" dirty="0"/>
          </a:p>
        </p:txBody>
      </p:sp>
      <p:sp>
        <p:nvSpPr>
          <p:cNvPr id="22" name="Text 14"/>
          <p:cNvSpPr txBox="1"/>
          <p:nvPr/>
        </p:nvSpPr>
        <p:spPr>
          <a:xfrm>
            <a:off x="6384798" y="4900613"/>
            <a:ext cx="534600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Any contractor performing insurance-based work that doesn't collect the homeowner's deductible could be charged with a </a:t>
            </a:r>
            <a:r>
              <a:rPr lang="en-US" sz="1496" b="1" dirty="0">
                <a:solidFill>
                  <a:srgbClr val="CC0000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FELONY</a:t>
            </a: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 in Florida. Deductible collection is mandatory.</a:t>
            </a:r>
            <a:endParaRPr lang="en-US" sz="1496" dirty="0"/>
          </a:p>
        </p:txBody>
      </p:sp>
      <p:sp>
        <p:nvSpPr>
          <p:cNvPr id="23" name="Shape 15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7">
            <a:extLst>
              <a:ext uri="{FF2B5EF4-FFF2-40B4-BE49-F238E27FC236}">
                <a16:creationId xmlns:a16="http://schemas.microsoft.com/office/drawing/2014/main" id="{3976383E-5CCE-53A5-F0E7-0A570A923F9D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663104" y="127000"/>
            <a:ext cx="283521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1: INITIAL ASSESSMENT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0245" y="2682875"/>
            <a:ext cx="15835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B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97209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COMPLETE DAMAGE ASSESSMENT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97209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Comprehensive damage assessment with detailed notes, photos, and videos all pushed to the cloud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2551" b="-32551"/>
          <a:stretch/>
        </p:blipFill>
        <p:spPr>
          <a:xfrm>
            <a:off x="5985550" y="742950"/>
            <a:ext cx="5973278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BFBE2E0E-A26C-5F00-1F8F-EAB1E2D1D508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663104" y="127000"/>
            <a:ext cx="283521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1: INITIAL ASSESSMENT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0245" y="2682875"/>
            <a:ext cx="15835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C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327197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ROOF MEASUREMENT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327197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Purchase a RoofR satellite measurement for accurate roofing work estimation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4507" b="-24507"/>
          <a:stretch/>
        </p:blipFill>
        <p:spPr>
          <a:xfrm>
            <a:off x="5340657" y="742950"/>
            <a:ext cx="6618171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874E3C5F-BAF5-8839-3A4C-C40D6774E8F6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F5A62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186164" y="127000"/>
            <a:ext cx="378909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2: DOCUMENTATION &amp; ESTIMATES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30245" y="2682875"/>
            <a:ext cx="15835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32205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GOOD-FAITH ESTIMATE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32205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Create detailed estimate based on Xactimate software for each damaged area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4449" b="-24449"/>
          <a:stretch/>
        </p:blipFill>
        <p:spPr>
          <a:xfrm>
            <a:off x="5335511" y="742950"/>
            <a:ext cx="6623317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7B7FE905-2FB7-AEC8-8AB6-92ED3E156B1B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F5A62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186164" y="127000"/>
            <a:ext cx="378909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2: DOCUMENTATION &amp; ESTIMATES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46081" y="2682875"/>
            <a:ext cx="12668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E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334917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WEATHER VERIFICATION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334917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Confirm weather in area matches damages to ensure a valid storm claim exists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4594" b="-24594"/>
          <a:stretch/>
        </p:blipFill>
        <p:spPr>
          <a:xfrm>
            <a:off x="5348377" y="742950"/>
            <a:ext cx="6610451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62CECB4F-E9B6-DA4F-3DAE-6C7C414267C4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F5A62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186164" y="127000"/>
            <a:ext cx="378909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2: DOCUMENTATION &amp; ESTIMATES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49248" y="2682875"/>
            <a:ext cx="12034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F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453632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BUILDING CODES RESEARCH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453632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Research and list building codes for each area of damage vs. home or property needs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26938" b="-26938"/>
          <a:stretch/>
        </p:blipFill>
        <p:spPr>
          <a:xfrm>
            <a:off x="5549782" y="742950"/>
            <a:ext cx="6409046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F10869D-DC27-DCCC-7A96-E52474BC5211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E67E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458531" y="127000"/>
            <a:ext cx="3244359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3: INSURANCE SUBMISSION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27078" y="2682875"/>
            <a:ext cx="16468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G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53117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DOCUMENTATION SUBMISSION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53117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Submit direction of pay, contingency agreement, good-faith estimate, and company licensing to insurance carrier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7528" b="-37528"/>
          <a:stretch/>
        </p:blipFill>
        <p:spPr>
          <a:xfrm>
            <a:off x="6325218" y="742950"/>
            <a:ext cx="5633610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80B26001-BF86-9B26-4670-FB6C39A4C9FE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539750"/>
          </a:xfrm>
          <a:prstGeom prst="rect">
            <a:avLst/>
          </a:prstGeom>
          <a:solidFill>
            <a:srgbClr val="E67E2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 txBox="1"/>
          <p:nvPr/>
        </p:nvSpPr>
        <p:spPr>
          <a:xfrm>
            <a:off x="4458531" y="127000"/>
            <a:ext cx="3244359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795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PHASE 3: INSURANCE SUBMISSION</a:t>
            </a:r>
            <a:endParaRPr lang="en-US" sz="1795" dirty="0"/>
          </a:p>
        </p:txBody>
      </p:sp>
      <p:sp>
        <p:nvSpPr>
          <p:cNvPr id="4" name="Shape 2"/>
          <p:cNvSpPr/>
          <p:nvPr/>
        </p:nvSpPr>
        <p:spPr>
          <a:xfrm>
            <a:off x="405384" y="2568575"/>
            <a:ext cx="608076" cy="609600"/>
          </a:xfrm>
          <a:prstGeom prst="roundRect">
            <a:avLst>
              <a:gd name="adj" fmla="val 31325188"/>
            </a:avLst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 txBox="1"/>
          <p:nvPr/>
        </p:nvSpPr>
        <p:spPr>
          <a:xfrm>
            <a:off x="623911" y="2682875"/>
            <a:ext cx="17102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94" b="1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H</a:t>
            </a:r>
            <a:endParaRPr lang="en-US" sz="2394" dirty="0"/>
          </a:p>
        </p:txBody>
      </p:sp>
      <p:sp>
        <p:nvSpPr>
          <p:cNvPr id="6" name="Text 4"/>
          <p:cNvSpPr txBox="1"/>
          <p:nvPr/>
        </p:nvSpPr>
        <p:spPr>
          <a:xfrm>
            <a:off x="405384" y="3330575"/>
            <a:ext cx="525148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CC0000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MEET FIELD ADJUSTER</a:t>
            </a:r>
            <a:endParaRPr lang="en-US" sz="2993" dirty="0"/>
          </a:p>
        </p:txBody>
      </p:sp>
      <p:sp>
        <p:nvSpPr>
          <p:cNvPr id="7" name="Text 5"/>
          <p:cNvSpPr txBox="1"/>
          <p:nvPr/>
        </p:nvSpPr>
        <p:spPr>
          <a:xfrm>
            <a:off x="405384" y="3959225"/>
            <a:ext cx="525148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96" dirty="0">
                <a:solidFill>
                  <a:srgbClr val="1A1A1A"/>
                </a:solidFill>
                <a:latin typeface="Corbel" pitchFamily="34" charset="0"/>
                <a:ea typeface="Corbel" pitchFamily="34" charset="-122"/>
                <a:cs typeface="Corbel" pitchFamily="34" charset="-120"/>
              </a:rPr>
              <a:t>Meet carrier's field adjuster on roof to review damages. May include second adjuster or engineer consultation</a:t>
            </a:r>
            <a:endParaRPr lang="en-US" sz="1496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36601" b="-36601"/>
          <a:stretch/>
        </p:blipFill>
        <p:spPr>
          <a:xfrm>
            <a:off x="6264944" y="742950"/>
            <a:ext cx="5693884" cy="551815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0" y="6464300"/>
            <a:ext cx="12161520" cy="3937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2A239344-CA04-8153-BF8B-ADAFFE286990}"/>
              </a:ext>
            </a:extLst>
          </p:cNvPr>
          <p:cNvSpPr txBox="1"/>
          <p:nvPr/>
        </p:nvSpPr>
        <p:spPr>
          <a:xfrm>
            <a:off x="4573237" y="6565900"/>
            <a:ext cx="3582471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97" dirty="0">
                <a:solidFill>
                  <a:srgbClr val="FFFFFF"/>
                </a:solidFill>
                <a:latin typeface="Oswald" pitchFamily="34" charset="0"/>
                <a:ea typeface="Oswald" pitchFamily="34" charset="-122"/>
                <a:cs typeface="Oswald" pitchFamily="34" charset="-120"/>
              </a:rPr>
              <a:t>David Saitta  |  904-891-8435  |  LAND Roofing Company</a:t>
            </a:r>
            <a:endParaRPr lang="en-US" sz="1197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960</Words>
  <Application>Microsoft Office PowerPoint</Application>
  <PresentationFormat>Widescreen</PresentationFormat>
  <Paragraphs>162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Corbel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David Saitta</cp:lastModifiedBy>
  <cp:revision>2</cp:revision>
  <dcterms:created xsi:type="dcterms:W3CDTF">2026-03-10T15:44:59Z</dcterms:created>
  <dcterms:modified xsi:type="dcterms:W3CDTF">2026-06-17T13:22:36Z</dcterms:modified>
</cp:coreProperties>
</file>